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58" r:id="rId4"/>
    <p:sldId id="259" r:id="rId5"/>
    <p:sldId id="261" r:id="rId6"/>
    <p:sldId id="260"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19" autoAdjust="0"/>
  </p:normalViewPr>
  <p:slideViewPr>
    <p:cSldViewPr>
      <p:cViewPr>
        <p:scale>
          <a:sx n="77" d="100"/>
          <a:sy n="77" d="100"/>
        </p:scale>
        <p:origin x="-3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05F144E8-AEC3-4D9C-AE2F-4CEBE4564589}" type="datetimeFigureOut">
              <a:rPr lang="en-US" smtClean="0"/>
              <a:t>12/13/2011</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C8261C9-14DC-4D6C-AEB7-F57A9D3BD8B6}"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8261C9-14DC-4D6C-AEB7-F57A9D3BD8B6}"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8261C9-14DC-4D6C-AEB7-F57A9D3BD8B6}"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8261C9-14DC-4D6C-AEB7-F57A9D3BD8B6}"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C8261C9-14DC-4D6C-AEB7-F57A9D3BD8B6}"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C8261C9-14DC-4D6C-AEB7-F57A9D3BD8B6}"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C8261C9-14DC-4D6C-AEB7-F57A9D3BD8B6}"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C8261C9-14DC-4D6C-AEB7-F57A9D3BD8B6}"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C8261C9-14DC-4D6C-AEB7-F57A9D3BD8B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7" name="Slide Number Placeholder 6"/>
          <p:cNvSpPr>
            <a:spLocks noGrp="1"/>
          </p:cNvSpPr>
          <p:nvPr>
            <p:ph type="sldNum" sz="quarter" idx="12"/>
          </p:nvPr>
        </p:nvSpPr>
        <p:spPr/>
        <p:txBody>
          <a:bodyPr/>
          <a:lstStyle/>
          <a:p>
            <a:fld id="{BC8261C9-14DC-4D6C-AEB7-F57A9D3BD8B6}"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F144E8-AEC3-4D9C-AE2F-4CEBE4564589}" type="datetimeFigureOut">
              <a:rPr lang="en-US" smtClean="0"/>
              <a:t>12/13/2011</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BC8261C9-14DC-4D6C-AEB7-F57A9D3BD8B6}"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05F144E8-AEC3-4D9C-AE2F-4CEBE4564589}" type="datetimeFigureOut">
              <a:rPr lang="en-US" smtClean="0"/>
              <a:t>12/13/2011</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C8261C9-14DC-4D6C-AEB7-F57A9D3BD8B6}"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4350"/>
            <a:ext cx="7315200" cy="2595025"/>
          </a:xfrm>
        </p:spPr>
        <p:txBody>
          <a:bodyPr/>
          <a:lstStyle/>
          <a:p>
            <a:r>
              <a:rPr lang="en-US" dirty="0" smtClean="0">
                <a:latin typeface="Algerian" pitchFamily="82" charset="0"/>
              </a:rPr>
              <a:t>Edgar Allan Poe</a:t>
            </a:r>
            <a:endParaRPr lang="en-US" dirty="0">
              <a:latin typeface="Algerian" pitchFamily="82" charset="0"/>
            </a:endParaRPr>
          </a:p>
        </p:txBody>
      </p:sp>
      <p:sp>
        <p:nvSpPr>
          <p:cNvPr id="3" name="Subtitle 2"/>
          <p:cNvSpPr>
            <a:spLocks noGrp="1"/>
          </p:cNvSpPr>
          <p:nvPr>
            <p:ph type="subTitle" idx="1"/>
          </p:nvPr>
        </p:nvSpPr>
        <p:spPr>
          <a:xfrm>
            <a:off x="4572000" y="3733800"/>
            <a:ext cx="6400800" cy="762000"/>
          </a:xfrm>
        </p:spPr>
        <p:txBody>
          <a:bodyPr/>
          <a:lstStyle/>
          <a:p>
            <a:r>
              <a:rPr lang="en-US" dirty="0" smtClean="0">
                <a:latin typeface="Algerian" pitchFamily="82" charset="0"/>
              </a:rPr>
              <a:t>By: Kaleen Lewis</a:t>
            </a:r>
            <a:endParaRPr lang="en-US" dirty="0">
              <a:latin typeface="Algerian" pitchFamily="82" charset="0"/>
            </a:endParaRPr>
          </a:p>
        </p:txBody>
      </p:sp>
      <p:sp>
        <p:nvSpPr>
          <p:cNvPr id="4" name="AutoShape 2" descr="data:image/jpeg;base64,/9j/4AAQSkZJRgABAQAAAQABAAD/2wCEAAkGBhQSERUUExQVFRUVGR0YGRgXGRccGBgcHBcXFxcXGBcaHCYeFxkjHRoWHy8gIycpLCwsFR4xNTAqNSYsLCkBCQoKDQwOFA8PFCkcFBwpKSkpKSksKSkpKSkpKSkpKSkpKSwpKSkpKSkpKSkpKSkpKSwpKSksKSkpLCwpKSkpKf/AABEIAO8AsAMBIgACEQEDEQH/xAAcAAACAgMBAQAAAAAAAAAAAAADBAIFAQYHAAj/xAA8EAABAwIDBAkDAwMDBAMAAAABAAIRAyEEMUEFElFhBgcTInGBkaHwMrHB0eHxFCNCYnKCFlKSoggVM//EABYBAQEBAAAAAAAAAAAAAAAAAAABAv/EABYRAQEBAAAAAAAAAAAAAAAAAAARAf/aAAwDAQACEQMRAD8A1nC4RzjJPmJsRlA1gW3TndXlOgBlpN552A5CHXSNFv8AbIDQZgaxmrHZ9Eg52OQ+Za+qCG0KY01dwPCRHAaKpdWtFs+PjEc1c7RZ3QAQ63C02yvc291rzgZy5+Vx8+6olWrANjjkYPjE/NFWESb+vn/CnWkk20+HnohtOccI++umfsoMV2WtHC1558hz5JIxPhx5n9wmXskfvaPuhOZGms+37oBjI5/bkhORg3McdTwUC20oFXfCglv5TD44ieBz9EIgDPRABzfNQeEZ2WXJDeMvnCPnJBABD1RJ4/NFFxQDXiVk/wAKKCJWCfn4WSFgIMwmsB9QSjQnMD9QUHWsM8Ru5THnHz3TE5WgSRzjh4ZJWg+ImRfLiD890SsXBkzEieek+FwFpRMbWH0gyIAy/AHyFQYho3rBuXyPRWJdIO9ItM/k8kmaf5H3jxURUVcp/Plfil3i8+nNWeIHEeev76jySLqefjw5CPC/3QLVzmBNtYQzbjE6C9rn2v5JivRIkQdf1VBtTH7xaBLYEHTOJHggLi9pAHuuzGcTNzkEq/aTgCJM8THllkl20Zdut7xNgBPlGqxicOWHdIII0Mz6HPVBmniyBAHObSfHUrJxziczHAKIpDdJkTNheTnMI1XZFRrGvLHbrxvNMZiYkHxlAOrXOXDW6MbweISRafT9lndOYlAwYte85flYegtqczPO8o6AZUd1FAt84qJb5/NJQBhYIRS0IcIjzU3gT3kq1t03gswmjq9I7pgDw4SOXy6ycTvZmwGvnN8kDEUINpk635SfVEoNIMCDINz8+QjTNVoMETETGugnwS7BBhpBz/EeNkV7IYLSYv5HVK0pBEjy8xNvPwhALF0Ab+U+STc3MQNM/PQK2r1e7HLPhwsqioTqdJ/QzpH5RCO18WKbd4i4sJ1JmPIXsluh3RSttLE7rLa1KkWY39coCW6S1g59NjSHRLrXF7C+p/Vd+6rOjYwmDbI774c86zGXlkgs+jPQPCYJgbSpN3ovUcAajuZdFtbCAn9p9FsNiBFahTqD/U0H3zVsAswrRoG1+pPZtVhDKRoPOT6bjY/7XEtI5H1C1nY3VztXBONGnWoVMMXTLml8cXCkYLXG0w7jddlCxCg5htDqipYme2hr4/8A2os7IzqH0iXMe3mIIvnMrlPTbqyr7Oh++2rSJjfA3SDoHNMx6r6jc1a70x2Q3EYapTImWmLZECxVHyW+nBM5otOrNjn91PG2JaRxA5Xy8EKgBO7x1CgOVEhFc2Cgu4IBlywFhy84ojITGEN0uSmMIb+aK6vVZB1tfiMvn7r1Rg3WmTnfTUZJjEUybjztnx+cVim2BFjHsYzVUm0SLXAMeMmLKTaIPGY+3LjH3UzQgDyIjjE/ZEy5jTyMRy1RClc922ceH39fNUe0sGXMc1v1kW3suQ9FsOLPdFtM5ynj80Wu9JKz2MlhIEgOIkEDK3CeKCrw+xxSxOGDgWB7hvbxB/zaCSRp8hfTuyXDcAEWC+VcVtEVcRT3HOLWlrWl5713CXG9pN/Jdb2z1xUcHTbSwsYmqAA55JFNpyiRd7rGw91B2ILMrkfRnr2bVqtp4uh2O8QA5pcQCTAkOggeq6s98CeGn4QFXlxzpN131qWINLD4cFrTu71QP3nO13WtiAdOKt9j9ZeLcGHFYOph2uIAqVGvbSJJgBzyP7cmI3rGYzQdLKq9q4kNYSbgAk+Qkp3DYnfFxB4Z+6S21h96jUaLFzHDwlpCD5K29Ua6q4tsCS7w3jvAW5H2SeFYS4H3UsR3ieM5eynQYQDBbzBzGV4FygNUCE8I8jJxEjMQR7H5dDeECzgsIhHsoubCCIaj4U3QAmcL9Sg7RXEEa2zt8HCeChhmTxE3tkrathQCDGWf6wh0sKM9futKralPvQJ+Tz+QsuofBF7DL3T+4J58/meai4T/ABa2lvBBT1MOSJEW+fPFLYnDPDHlg33hhLWkAguAsI1vpqtgbQhp3rn2/YoZEOyi+SDkG0cax9elUaCABT7QbgYA9pG/AGnNbtsfZBwmKoh7nUWVXEGvADmtG84sovAJYXCCXiCQAARcraMV0Zw+JcTWpAuNt8WflElwzjx0W0dCarK+Faw7hfQJoPa5oN6ZLA4tORIAM8yiOdf9AvrUa9WtjKlZrGlzXkVHtMbxe4PeJndFoIgmDMX7ls8O7CmKn17jd7/duje95VR0koOfTp0Gm9eqxjuAptPaVraS1pb/AMua2FygodsdFadZ7HkuG6e8G/5DIiZBZIsS3vEWmJWpt6ptyvWrUcQ+n2hcW090dn3jLqdVru7VpRI3TaIsDc9LC9CCr6P7FOGpNpmo6oGiG73+IyDQcy0Cwkk8yibWJ7N4Ge66PGDCfL4VXj68Bx4BB8iYphDiDmPHnMhLkcPXRdY2/wBW/aClUpgucWvqV4yG+9zqcnQhgNs7DiuX7Swxp1Cwgtc2A4cHQN4eqQBpUiU2W8V7CUgGg6z+YRjTQKlsSolvzyTBYhEIBQj0bEeKhCLRb3kH0CW35/NVAN158PvwTlVl0Am+vjfzVCzqciY5x4ZL1IW+eibqEAZEftxQGvIPP9SPRBh1P9I+6wcPLgYz+fqjilJjwt9pRRSg+08bzP3QeoYaP19lR9HqpobZxVLehlTdqgf9xc0A28QVslLmtZ27T7LauBrZNqNfRcebTvN5ZPP/AIlQbD0i6TjBYnDYjEPHYkvpFozZvhp7UDNxBaGkDR06Xdr9Z2HcWswxpV6j43QazKbDJiC8zDuDd2SuMdLG4urjizFsc58ubSDWuLd0k9nuNbYg92+c5lbRjOgrmU2VKGDxTK4bT7rabd1rms3am/8A3DvB5vIuLzmg7Th3vLA57Q12rQZA5TrZFL1zboZtvF069KhWoVqdF0t3nsqbjcyxm84d02iZgyF0eo1AKrUVL0gLxQeGH+46Gt8S4N9Lq4qNhaX1gbR3MDiXA94U3AciQfsqI9YHS6jszC7tNze3cIpMsTOXavA/xGcnMgDw+cKbTUe4uJJu4nUkmTPMlep4d1R+60OcToJmB+yv8LscUmd76znGQ5cyoE2sWHNTVZvBBKIWqNsgkJmoUBxQBcp4fNYcs0cwivpGozX8oJABvn5KwNEeCC6lmqFXskZWzyP2URhgTPHkj02Zic/hyTVClFh+EC/9NeYi/wA/lZ7LvQE29vv+qEacfLIIMp358/sqvpjs11XDb1MTVoPFZgGZLJLmjmWF4HEgcVcgX9ERxgfPn8IFdgVaW0KTKv1Aix1adfAraNn7L7IR2lR3+90/dca2j0yGx9oPZTYXUqjW1X0zYNe4EzSMxukXjKSRottwHXjgKhG+6pSkZuYSAf8AjKg6K0Qg1XQtIxXXFgoPZOe8j/Q5rfV0WS9LpTXx0djLaeRdFvX9PVBtuMxk91l3H2GpK1Tpbsc16ZoQ5wIJfAMwIc7LkAP+S2zZOyuyZBJe913E/YcAnMNgBTlxu468uHIZfAqOA4fZdKlLadINkQXSS48Zd6ZIWLwwGXDykcF0Hpfsim3EObTLZcwVSzVoLi2d3VhIPh6LTcbh4netbQenkg1bE0hPH9knUHlPLRW2OocPnlr4qvqN/n7/AJUFbUF0BNVG3CBURAagup0cwoVXL1F90V9PFtvC3pqodnKYc0IQf9/VUQbQtlKPSpwpMAixUwUEXE/hC7P56pgttqoubyhAvuQplhJDQLuMJDpB0iw+Cp9riHboM7rQJfUIAkMbrpJNhNyuRbW608VWqFzD2FGHNaymZqNDu6asyN+pG80E2bJLRaUFh1tYnC4quKmGqhzqM4as3KNydx7Z+thO8zeGrRxC0XDbIe8wxpJOjZ1y8FXvcA6Wk2mDryPKbSn8F0lxFIRTrPZOoLgedwVB0/oT1Rudu1MSCRowzHnoV2DZmw2UgAABGQC+W8B0lxAxFPEF9R76T2vaXucR3TJF7AESDycV9NbF6a4XE4ZuIbWptYRLg97GmmdWPk2cPfPJKL0BIba2zSwtF1as8MpsEkn2AH+TjkALlaptrrjwFEOFKocTUb/jREtnnVI3AOYJXGukfSLFbRea1d0MZO5TbO5TGdhqYkbxueQsgBt7p5VrbSdjWd0yGtY42FICBTdxDhJPNx8VtVPa9LFt7WllMFpPep8ncfHI3XKZm/FH2btR9B4fTInIg5OGrXDUfbMEFBu+PHet/HEhU2JYY5acOUjVbJs3E0sXTL6dnN+ukY3m8wdWzkfIwc0doYIgSRnOR4EKjWqougOCs69IXIHh5qtqmyiFK7rwo0TdQrZrNA3RX1bWpk5HL+EuKXjdMCvLbarIbr/Ko9TpBFDBpmhgfwuddM+t/wDp6j6GEY2pUYd11R87jXAkFrWWLyLgkkC2RQdE2hiWUWGpVe2nTbm55DWjzOZ5ZrnW3+uBklmAp9q7LtqgIpDm1li/jeBbIhc4x+06uLIrY3EF5zAfcNFo3KYgCeAGSrcZjd7uU/puJjdJmN60ZGB5COKgPtbaxr1C+q44ms7N7y7dHBtKmyDu87DgBmQVdlu7MvPZNA0I3XE8GyZJ8Ui9xbYOyzIAHKB+/BRpsLnA3J53NvwglhsQWH6ZkW/EH2tnxTNCmS7fqAbrRcQ0Q0cG8PcrorOrf+v2eyrhgBiKJfSqMOVQNJfTIOYqFr2DgRHBc22hsurQO5VY5hBuHNLXDxnO6AJxTyIJHnl5DL2RWYRsB7i1zZg7ufIOJA3ZvfkYQcO5gBkX+/istxha4ERwIP0uGrXN4fNEGw7Kc0nIADIAW9ePNS25iyKTwc3W9bWVXQcd4upd4EZEy8SLtNrxx1sdUHH4ovgQQQZgzblfyQLtb3YQoR6YsULcsgnhcW+k8VKbix7bhzc/nLJbpR6Y0q7GtqAUq3+Uj+07gWmZYTqDadYsNMZTQcY245hBtGPeG5eWUFUeKxF0lQxrmSAe6cxpx8lJ9cOI8EEXEnzU6WYUGmVOn9QQfSuD2o1zQZv8/ZWdLHAjPkuO7N6Wbxa0m4t+/wBvRbpsbaMgybD4VVbwx05fPll86dPsMxu08YGkFvauPd4uAc9viHFwPgV03pt07/oqBZTdGIqDdpx/gMjVPCMgNSeS4fUqzrPzPmTxUQfG4svMngAABAAAAgCeSh9DZ/ydkvYOlvOvlmVHE1N5xOiIDu/NZRWE5Dujln5lCuT4p/DUBkdM+fABB0Xqr6fU8Dh8V/UFxYA17IuXuH9sMbxJG6L2G5fNaf0j2/W2riHVargwAQxg+ljZsJzceLjc8hZV2196mxrS0hlYCo0kABzQdzualpcy7tdwRYSV8LQkgFxZOTrx5jRFQrbKLLVAWzk8XYfEi40umsH0aqPNwQ0DeLjAYBFyX5bvNWBxNahLawFSmbbzbxP3RTghUpgUqzjhyd91Ke7vcI/x8OSCnqblMzT7Soy7XvyDte4IkRoTnwCa2ntahXawMp1G1G2LnuaZHOAJKc2jiGtbECACIGVs7aLWsKwkoDVGbp5GfwptaD6pp9HeFsxf8/qlqjgww9rgTxEfyiM7iW2g36fBMs2gzn6JfH12vcN2YjhzRSa8ERzLqIagy0o1E3QESkLhBYf1JDpnLLl8JKv6XS51JoLTYCCPbJaxXNygVHqYG9pbTfiKr61Qy53oBk1o4ACyUC80d3xlZYyXADUqhzf3KXN/2ySjzwRMa+XQMhYeS9QobxHyUDOz8EXHOIEk8Bx+clv3Vz0F/wDsaxfUaW4WiYdxqHMUweJmXOGQMC5trHR7YdTFYhmFo/U8952jQPqceQHuY1X0xsnZVHA4VtKn3adJpJOpgFz3u4udcnxQcA656jX7Tcyk1obh6TKZDYAG6JgDgJiFqmzjNj9JynQ8PAqW0sY7E4mtWJM1nvdwneJgeEQm9nbNm3v9kGaNQshjrtNhN88wZzOaBjcE6ie0oyAfqbp+8+yvsRs0PpwQToD4ZFUVLFlh7Op68eHn+qCs2lju1AOpzH5UtnsQMYBvmMkzRMAAfOCB9hvbL5CdGLtBgjg4Aj0KqhiOC926AuL2VSfdv9snQXb6Tb5ZVZw+67mPTRWmGrSUo9284kZOcY8AYQKOpQo7uvD5Cd7KckpVMnKwsI4zn4ZoBbvz7KdLNZ3OE+CzSF0BKxuUMcYWa5ughxTAfc7vqjYQAGTpr5JUEgKYfDeZ+yCLaZJ87qxwz90WAJ5gEcwRkQlKJMLdurHon/XY1jXiaTB2lXgWg91n/J0D/aHIOl9TPQs4aicXUEVMQBuAi7aX1NngXmHeAatl6x8caOy8W8GCKLgDzdDB595bILLROuyuW7Iqgf5PpN9ajT+EV89YMQeA+D4VuGCwtmkZn2+W9FqWGpnjaNPK/JbRsrEy2CmIep3HgdfCbSbqi6Q7ODml8QQLH9VeETz0iOUFUnSPEkMPCPH3RWoMkvTj0vgGy7JM1Loge9dEkEXtz/UIBOvwKYOiA7H7ocbGB7mI8dP3QcNkOSxjHwAzzPvA+cEKnUt8+aoC4msfpAuc+Q+BLBsIQJJnj4o4QYabQVOln9kJw4eCJR0QSxGf8ICZr5lAhBkt+WU6ljHDhlOt9VABeYJKBzCUiTABP3PIDibAeK+nurrogMBhd1161WH1TziAwcmi3jJ1XHeqDo1/UY2m5zZZRHbO4TcUmnxd3o/0r6JhBly5l18YmNnU2z9WIYPRtR34C6ZvLi//AMgqhBwjRkTUfHMBjZ/9lFc4w9OWeF0fDYnddn8OfIqGzS54ktgaWEnObCwFwPJRxVLdMzkPdVF7SxPdkevpMrW+k+L3mgC18vBMUsbDY+/44Ki2nW3nBBChYFefVJUD9KGXIJF6bwgk8gkWj5xU3VCBujXNBGvW3nF3HLw0Qt9euvDzQeackR9QqBCkQg8D89URhuoNbxU23KA+JzKXlHxX1eaWBQTCLhxoghyJSN0H0j1LbPDNmtqR3q1R7ieTSabB4AN9yt+Wh9U22KdTZeHaI3qQdTcOBDiQfMEGVu7aqKm9cQ6/3k18I06U6h9ajB+F2h751XDevas12Iw18qVRp8e1EKDXtnYTut4RPH4eWiW2rSACqNkdIXYckfWw5tP3B0K2F1ejXZNN0HItMSP5+QqjWHVyCq+tU7yf2nT3XEZXVY7NEFc63ghk5rxfmsDNFSB+eSivSvA3QY1WYWJssAqiULIQy9ZBRE4HFTYb+aG56nSUDWL+opPinsZ9TvE/dKmmihh6mLfPsvdmsBqDbOhHTR+CcW503/U3SRk4c12PYfWNRqFrS4L5xFkxQxz2XBhB9Vf9QUz3Q4SQY/K4P1p4kPrn/SSP/KDPsqGl0orW77pbYXynNJ4/GuqglxJJOuaFVpPyVKjWLbgwvFi9uICPxO8LpdymWKJaggSs7+akWLAYgiM15S3VHmgwD8/deCyc15BgrAUy32WOzRGCEWlZRDLorGor/9k="/>
          <p:cNvSpPr>
            <a:spLocks noChangeAspect="1" noChangeArrowheads="1"/>
          </p:cNvSpPr>
          <p:nvPr/>
        </p:nvSpPr>
        <p:spPr bwMode="auto">
          <a:xfrm>
            <a:off x="63500" y="-1103313"/>
            <a:ext cx="1676400" cy="22764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data:image/jpeg;base64,/9j/4AAQSkZJRgABAQAAAQABAAD/2wCEAAkGBhQSERUUExQVFRUVGR0YGRgXGRccGBgcHBcXFxcXGBcaHCYeFxkjHRoWHy8gIycpLCwsFR4xNTAqNSYsLCkBCQoKDQwOFA8PFCkcFBwpKSkpKSksKSkpKSkpKSkpKSkpKSwpKSkpKSkpKSkpKSkpKSwpKSksKSkpLCwpKSkpKf/AABEIAO8AsAMBIgACEQEDEQH/xAAcAAACAgMBAQAAAAAAAAAAAAADBAIFAQYHAAj/xAA8EAABAwIDBAkDAwMDBAMAAAABAAIRAyEEMUEFElFhBgcTInGBkaHwMrHB0eHxFCNCYnKCFlKSoggVM//EABYBAQEBAAAAAAAAAAAAAAAAAAABAv/EABYRAQEBAAAAAAAAAAAAAAAAAAARAf/aAAwDAQACEQMRAD8A1nC4RzjJPmJsRlA1gW3TndXlOgBlpN552A5CHXSNFv8AbIDQZgaxmrHZ9Eg52OQ+Za+qCG0KY01dwPCRHAaKpdWtFs+PjEc1c7RZ3QAQ63C02yvc291rzgZy5+Vx8+6olWrANjjkYPjE/NFWESb+vn/CnWkk20+HnohtOccI++umfsoMV2WtHC1558hz5JIxPhx5n9wmXskfvaPuhOZGms+37oBjI5/bkhORg3McdTwUC20oFXfCglv5TD44ieBz9EIgDPRABzfNQeEZ2WXJDeMvnCPnJBABD1RJ4/NFFxQDXiVk/wAKKCJWCfn4WSFgIMwmsB9QSjQnMD9QUHWsM8Ru5THnHz3TE5WgSRzjh4ZJWg+ImRfLiD890SsXBkzEieek+FwFpRMbWH0gyIAy/AHyFQYho3rBuXyPRWJdIO9ItM/k8kmaf5H3jxURUVcp/Plfil3i8+nNWeIHEeev76jySLqefjw5CPC/3QLVzmBNtYQzbjE6C9rn2v5JivRIkQdf1VBtTH7xaBLYEHTOJHggLi9pAHuuzGcTNzkEq/aTgCJM8THllkl20Zdut7xNgBPlGqxicOWHdIII0Mz6HPVBmniyBAHObSfHUrJxziczHAKIpDdJkTNheTnMI1XZFRrGvLHbrxvNMZiYkHxlAOrXOXDW6MbweISRafT9lndOYlAwYte85flYegtqczPO8o6AZUd1FAt84qJb5/NJQBhYIRS0IcIjzU3gT3kq1t03gswmjq9I7pgDw4SOXy6ycTvZmwGvnN8kDEUINpk635SfVEoNIMCDINz8+QjTNVoMETETGugnwS7BBhpBz/EeNkV7IYLSYv5HVK0pBEjy8xNvPwhALF0Ab+U+STc3MQNM/PQK2r1e7HLPhwsqioTqdJ/QzpH5RCO18WKbd4i4sJ1JmPIXsluh3RSttLE7rLa1KkWY39coCW6S1g59NjSHRLrXF7C+p/Vd+6rOjYwmDbI774c86zGXlkgs+jPQPCYJgbSpN3ovUcAajuZdFtbCAn9p9FsNiBFahTqD/U0H3zVsAswrRoG1+pPZtVhDKRoPOT6bjY/7XEtI5H1C1nY3VztXBONGnWoVMMXTLml8cXCkYLXG0w7jddlCxCg5htDqipYme2hr4/8A2os7IzqH0iXMe3mIIvnMrlPTbqyr7Oh++2rSJjfA3SDoHNMx6r6jc1a70x2Q3EYapTImWmLZECxVHyW+nBM5otOrNjn91PG2JaRxA5Xy8EKgBO7x1CgOVEhFc2Cgu4IBlywFhy84ojITGEN0uSmMIb+aK6vVZB1tfiMvn7r1Rg3WmTnfTUZJjEUybjztnx+cVim2BFjHsYzVUm0SLXAMeMmLKTaIPGY+3LjH3UzQgDyIjjE/ZEy5jTyMRy1RClc922ceH39fNUe0sGXMc1v1kW3suQ9FsOLPdFtM5ynj80Wu9JKz2MlhIEgOIkEDK3CeKCrw+xxSxOGDgWB7hvbxB/zaCSRp8hfTuyXDcAEWC+VcVtEVcRT3HOLWlrWl5713CXG9pN/Jdb2z1xUcHTbSwsYmqAA55JFNpyiRd7rGw91B2ILMrkfRnr2bVqtp4uh2O8QA5pcQCTAkOggeq6s98CeGn4QFXlxzpN131qWINLD4cFrTu71QP3nO13WtiAdOKt9j9ZeLcGHFYOph2uIAqVGvbSJJgBzyP7cmI3rGYzQdLKq9q4kNYSbgAk+Qkp3DYnfFxB4Z+6S21h96jUaLFzHDwlpCD5K29Ua6q4tsCS7w3jvAW5H2SeFYS4H3UsR3ieM5eynQYQDBbzBzGV4FygNUCE8I8jJxEjMQR7H5dDeECzgsIhHsoubCCIaj4U3QAmcL9Sg7RXEEa2zt8HCeChhmTxE3tkrathQCDGWf6wh0sKM9futKralPvQJ+Tz+QsuofBF7DL3T+4J58/meai4T/ABa2lvBBT1MOSJEW+fPFLYnDPDHlg33hhLWkAguAsI1vpqtgbQhp3rn2/YoZEOyi+SDkG0cax9elUaCABT7QbgYA9pG/AGnNbtsfZBwmKoh7nUWVXEGvADmtG84sovAJYXCCXiCQAARcraMV0Zw+JcTWpAuNt8WflElwzjx0W0dCarK+Faw7hfQJoPa5oN6ZLA4tORIAM8yiOdf9AvrUa9WtjKlZrGlzXkVHtMbxe4PeJndFoIgmDMX7ls8O7CmKn17jd7/duje95VR0koOfTp0Gm9eqxjuAptPaVraS1pb/AMua2FygodsdFadZ7HkuG6e8G/5DIiZBZIsS3vEWmJWpt6ptyvWrUcQ+n2hcW090dn3jLqdVru7VpRI3TaIsDc9LC9CCr6P7FOGpNpmo6oGiG73+IyDQcy0Cwkk8yibWJ7N4Ge66PGDCfL4VXj68Bx4BB8iYphDiDmPHnMhLkcPXRdY2/wBW/aClUpgucWvqV4yG+9zqcnQhgNs7DiuX7Swxp1Cwgtc2A4cHQN4eqQBpUiU2W8V7CUgGg6z+YRjTQKlsSolvzyTBYhEIBQj0bEeKhCLRb3kH0CW35/NVAN158PvwTlVl0Am+vjfzVCzqciY5x4ZL1IW+eibqEAZEftxQGvIPP9SPRBh1P9I+6wcPLgYz+fqjilJjwt9pRRSg+08bzP3QeoYaP19lR9HqpobZxVLehlTdqgf9xc0A28QVslLmtZ27T7LauBrZNqNfRcebTvN5ZPP/AIlQbD0i6TjBYnDYjEPHYkvpFozZvhp7UDNxBaGkDR06Xdr9Z2HcWswxpV6j43QazKbDJiC8zDuDd2SuMdLG4urjizFsc58ubSDWuLd0k9nuNbYg92+c5lbRjOgrmU2VKGDxTK4bT7rabd1rms3am/8A3DvB5vIuLzmg7Th3vLA57Q12rQZA5TrZFL1zboZtvF069KhWoVqdF0t3nsqbjcyxm84d02iZgyF0eo1AKrUVL0gLxQeGH+46Gt8S4N9Lq4qNhaX1gbR3MDiXA94U3AciQfsqI9YHS6jszC7tNze3cIpMsTOXavA/xGcnMgDw+cKbTUe4uJJu4nUkmTPMlep4d1R+60OcToJmB+yv8LscUmd76znGQ5cyoE2sWHNTVZvBBKIWqNsgkJmoUBxQBcp4fNYcs0cwivpGozX8oJABvn5KwNEeCC6lmqFXskZWzyP2URhgTPHkj02Zic/hyTVClFh+EC/9NeYi/wA/lZ7LvQE29vv+qEacfLIIMp358/sqvpjs11XDb1MTVoPFZgGZLJLmjmWF4HEgcVcgX9ERxgfPn8IFdgVaW0KTKv1Aix1adfAraNn7L7IR2lR3+90/dca2j0yGx9oPZTYXUqjW1X0zYNe4EzSMxukXjKSRottwHXjgKhG+6pSkZuYSAf8AjKg6K0Qg1XQtIxXXFgoPZOe8j/Q5rfV0WS9LpTXx0djLaeRdFvX9PVBtuMxk91l3H2GpK1Tpbsc16ZoQ5wIJfAMwIc7LkAP+S2zZOyuyZBJe913E/YcAnMNgBTlxu468uHIZfAqOA4fZdKlLadINkQXSS48Zd6ZIWLwwGXDykcF0Hpfsim3EObTLZcwVSzVoLi2d3VhIPh6LTcbh4netbQenkg1bE0hPH9knUHlPLRW2OocPnlr4qvqN/n7/AJUFbUF0BNVG3CBURAagup0cwoVXL1F90V9PFtvC3pqodnKYc0IQf9/VUQbQtlKPSpwpMAixUwUEXE/hC7P56pgttqoubyhAvuQplhJDQLuMJDpB0iw+Cp9riHboM7rQJfUIAkMbrpJNhNyuRbW608VWqFzD2FGHNaymZqNDu6asyN+pG80E2bJLRaUFh1tYnC4quKmGqhzqM4as3KNydx7Z+thO8zeGrRxC0XDbIe8wxpJOjZ1y8FXvcA6Wk2mDryPKbSn8F0lxFIRTrPZOoLgedwVB0/oT1Rudu1MSCRowzHnoV2DZmw2UgAABGQC+W8B0lxAxFPEF9R76T2vaXucR3TJF7AESDycV9NbF6a4XE4ZuIbWptYRLg97GmmdWPk2cPfPJKL0BIba2zSwtF1as8MpsEkn2AH+TjkALlaptrrjwFEOFKocTUb/jREtnnVI3AOYJXGukfSLFbRea1d0MZO5TbO5TGdhqYkbxueQsgBt7p5VrbSdjWd0yGtY42FICBTdxDhJPNx8VtVPa9LFt7WllMFpPep8ncfHI3XKZm/FH2btR9B4fTInIg5OGrXDUfbMEFBu+PHet/HEhU2JYY5acOUjVbJs3E0sXTL6dnN+ukY3m8wdWzkfIwc0doYIgSRnOR4EKjWqougOCs69IXIHh5qtqmyiFK7rwo0TdQrZrNA3RX1bWpk5HL+EuKXjdMCvLbarIbr/Ko9TpBFDBpmhgfwuddM+t/wDp6j6GEY2pUYd11R87jXAkFrWWLyLgkkC2RQdE2hiWUWGpVe2nTbm55DWjzOZ5ZrnW3+uBklmAp9q7LtqgIpDm1li/jeBbIhc4x+06uLIrY3EF5zAfcNFo3KYgCeAGSrcZjd7uU/puJjdJmN60ZGB5COKgPtbaxr1C+q44ms7N7y7dHBtKmyDu87DgBmQVdlu7MvPZNA0I3XE8GyZJ8Ui9xbYOyzIAHKB+/BRpsLnA3J53NvwglhsQWH6ZkW/EH2tnxTNCmS7fqAbrRcQ0Q0cG8PcrorOrf+v2eyrhgBiKJfSqMOVQNJfTIOYqFr2DgRHBc22hsurQO5VY5hBuHNLXDxnO6AJxTyIJHnl5DL2RWYRsB7i1zZg7ufIOJA3ZvfkYQcO5gBkX+/istxha4ERwIP0uGrXN4fNEGw7Kc0nIADIAW9ePNS25iyKTwc3W9bWVXQcd4upd4EZEy8SLtNrxx1sdUHH4ovgQQQZgzblfyQLtb3YQoR6YsULcsgnhcW+k8VKbix7bhzc/nLJbpR6Y0q7GtqAUq3+Uj+07gWmZYTqDadYsNMZTQcY245hBtGPeG5eWUFUeKxF0lQxrmSAe6cxpx8lJ9cOI8EEXEnzU6WYUGmVOn9QQfSuD2o1zQZv8/ZWdLHAjPkuO7N6Wbxa0m4t+/wBvRbpsbaMgybD4VVbwx05fPll86dPsMxu08YGkFvauPd4uAc9viHFwPgV03pt07/oqBZTdGIqDdpx/gMjVPCMgNSeS4fUqzrPzPmTxUQfG4svMngAABAAAAgCeSh9DZ/ydkvYOlvOvlmVHE1N5xOiIDu/NZRWE5Dujln5lCuT4p/DUBkdM+fABB0Xqr6fU8Dh8V/UFxYA17IuXuH9sMbxJG6L2G5fNaf0j2/W2riHVargwAQxg+ljZsJzceLjc8hZV2196mxrS0hlYCo0kABzQdzualpcy7tdwRYSV8LQkgFxZOTrx5jRFQrbKLLVAWzk8XYfEi40umsH0aqPNwQ0DeLjAYBFyX5bvNWBxNahLawFSmbbzbxP3RTghUpgUqzjhyd91Ke7vcI/x8OSCnqblMzT7Soy7XvyDte4IkRoTnwCa2ntahXawMp1G1G2LnuaZHOAJKc2jiGtbECACIGVs7aLWsKwkoDVGbp5GfwptaD6pp9HeFsxf8/qlqjgww9rgTxEfyiM7iW2g36fBMs2gzn6JfH12vcN2YjhzRSa8ERzLqIagy0o1E3QESkLhBYf1JDpnLLl8JKv6XS51JoLTYCCPbJaxXNygVHqYG9pbTfiKr61Qy53oBk1o4ACyUC80d3xlZYyXADUqhzf3KXN/2ySjzwRMa+XQMhYeS9QobxHyUDOz8EXHOIEk8Bx+clv3Vz0F/wDsaxfUaW4WiYdxqHMUweJmXOGQMC5trHR7YdTFYhmFo/U8952jQPqceQHuY1X0xsnZVHA4VtKn3adJpJOpgFz3u4udcnxQcA656jX7Tcyk1obh6TKZDYAG6JgDgJiFqmzjNj9JynQ8PAqW0sY7E4mtWJM1nvdwneJgeEQm9nbNm3v9kGaNQshjrtNhN88wZzOaBjcE6ie0oyAfqbp+8+yvsRs0PpwQToD4ZFUVLFlh7Op68eHn+qCs2lju1AOpzH5UtnsQMYBvmMkzRMAAfOCB9hvbL5CdGLtBgjg4Aj0KqhiOC926AuL2VSfdv9snQXb6Tb5ZVZw+67mPTRWmGrSUo9284kZOcY8AYQKOpQo7uvD5Cd7KckpVMnKwsI4zn4ZoBbvz7KdLNZ3OE+CzSF0BKxuUMcYWa5ughxTAfc7vqjYQAGTpr5JUEgKYfDeZ+yCLaZJ87qxwz90WAJ5gEcwRkQlKJMLdurHon/XY1jXiaTB2lXgWg91n/J0D/aHIOl9TPQs4aicXUEVMQBuAi7aX1NngXmHeAatl6x8caOy8W8GCKLgDzdDB595bILLROuyuW7Iqgf5PpN9ajT+EV89YMQeA+D4VuGCwtmkZn2+W9FqWGpnjaNPK/JbRsrEy2CmIep3HgdfCbSbqi6Q7ODml8QQLH9VeETz0iOUFUnSPEkMPCPH3RWoMkvTj0vgGy7JM1Loge9dEkEXtz/UIBOvwKYOiA7H7ocbGB7mI8dP3QcNkOSxjHwAzzPvA+cEKnUt8+aoC4msfpAuc+Q+BLBsIQJJnj4o4QYabQVOln9kJw4eCJR0QSxGf8ICZr5lAhBkt+WU6ljHDhlOt9VABeYJKBzCUiTABP3PIDibAeK+nurrogMBhd1161WH1TziAwcmi3jJ1XHeqDo1/UY2m5zZZRHbO4TcUmnxd3o/0r6JhBly5l18YmNnU2z9WIYPRtR34C6ZvLi//AMgqhBwjRkTUfHMBjZ/9lFc4w9OWeF0fDYnddn8OfIqGzS54ktgaWEnObCwFwPJRxVLdMzkPdVF7SxPdkevpMrW+k+L3mgC18vBMUsbDY+/44Ki2nW3nBBChYFefVJUD9KGXIJF6bwgk8gkWj5xU3VCBujXNBGvW3nF3HLw0Qt9euvDzQeackR9QqBCkQg8D89URhuoNbxU23KA+JzKXlHxX1eaWBQTCLhxoghyJSN0H0j1LbPDNmtqR3q1R7ieTSabB4AN9yt+Wh9U22KdTZeHaI3qQdTcOBDiQfMEGVu7aqKm9cQ6/3k18I06U6h9ajB+F2h751XDevas12Iw18qVRp8e1EKDXtnYTut4RPH4eWiW2rSACqNkdIXYckfWw5tP3B0K2F1ejXZNN0HItMSP5+QqjWHVyCq+tU7yf2nT3XEZXVY7NEFc63ghk5rxfmsDNFSB+eSivSvA3QY1WYWJssAqiULIQy9ZBRE4HFTYb+aG56nSUDWL+opPinsZ9TvE/dKmmihh6mLfPsvdmsBqDbOhHTR+CcW503/U3SRk4c12PYfWNRqFrS4L5xFkxQxz2XBhB9Vf9QUz3Q4SQY/K4P1p4kPrn/SSP/KDPsqGl0orW77pbYXynNJ4/GuqglxJJOuaFVpPyVKjWLbgwvFi9uICPxO8LpdymWKJaggSs7+akWLAYgiM15S3VHmgwD8/deCyc15BgrAUy32WOzRGCEWlZRDLorGor/9k="/>
          <p:cNvSpPr>
            <a:spLocks noChangeAspect="1" noChangeArrowheads="1"/>
          </p:cNvSpPr>
          <p:nvPr/>
        </p:nvSpPr>
        <p:spPr bwMode="auto">
          <a:xfrm>
            <a:off x="215900" y="-950913"/>
            <a:ext cx="1676400" cy="22764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30" name="Picture 6" descr="http://wpcontent.answcdn.com/wikipedia/commons/thumb/f/fb/Edgar_Allan_Poe_portrait_B.jpg/220px-Edgar_Allan_Poe_portrait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87325"/>
            <a:ext cx="2400300" cy="3262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8706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6471" y="2967335"/>
            <a:ext cx="7871065" cy="1200329"/>
          </a:xfrm>
          <a:prstGeom prst="rect">
            <a:avLst/>
          </a:prstGeom>
          <a:noFill/>
        </p:spPr>
        <p:txBody>
          <a:bodyPr wrap="none" lIns="91440" tIns="45720" rIns="91440" bIns="45720">
            <a:spAutoFit/>
          </a:bodyPr>
          <a:lstStyle/>
          <a:p>
            <a:pPr algn="ctr"/>
            <a:r>
              <a:rPr lang="en-US" sz="7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THAT’S THE END </a:t>
            </a:r>
            <a:r>
              <a:rPr lang="en-US" sz="72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sym typeface="Wingdings" pitchFamily="2" charset="2"/>
              </a:rPr>
              <a:t></a:t>
            </a:r>
            <a:endParaRPr lang="en-US" sz="7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extLst>
      <p:ext uri="{BB962C8B-B14F-4D97-AF65-F5344CB8AC3E}">
        <p14:creationId xmlns:p14="http://schemas.microsoft.com/office/powerpoint/2010/main" val="1179722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654"/>
            <a:ext cx="7315200" cy="1154097"/>
          </a:xfrm>
        </p:spPr>
        <p:txBody>
          <a:bodyPr>
            <a:normAutofit/>
          </a:bodyPr>
          <a:lstStyle/>
          <a:p>
            <a:pPr algn="ctr"/>
            <a:r>
              <a:rPr lang="en-US" sz="5400" b="1" dirty="0" smtClean="0">
                <a:effectLst>
                  <a:outerShdw blurRad="38100" dist="38100" dir="2700000" algn="tl">
                    <a:srgbClr val="000000">
                      <a:alpha val="43137"/>
                    </a:srgbClr>
                  </a:outerShdw>
                </a:effectLst>
                <a:latin typeface="Algerian" pitchFamily="82" charset="0"/>
              </a:rPr>
              <a:t>Childhood</a:t>
            </a:r>
            <a:r>
              <a:rPr lang="en-US" sz="5400" dirty="0" smtClean="0">
                <a:effectLst>
                  <a:outerShdw blurRad="38100" dist="38100" dir="2700000" algn="tl">
                    <a:srgbClr val="000000">
                      <a:alpha val="43137"/>
                    </a:srgbClr>
                  </a:outerShdw>
                </a:effectLst>
                <a:latin typeface="Algerian" pitchFamily="82" charset="0"/>
              </a:rPr>
              <a:t> </a:t>
            </a:r>
            <a:endParaRPr lang="en-US" sz="5400" dirty="0">
              <a:effectLst>
                <a:outerShdw blurRad="38100" dist="38100" dir="2700000" algn="tl">
                  <a:srgbClr val="000000">
                    <a:alpha val="43137"/>
                  </a:srgbClr>
                </a:outerShdw>
              </a:effectLst>
              <a:latin typeface="Algerian" pitchFamily="82" charset="0"/>
            </a:endParaRPr>
          </a:p>
        </p:txBody>
      </p:sp>
      <p:sp>
        <p:nvSpPr>
          <p:cNvPr id="3" name="Content Placeholder 2"/>
          <p:cNvSpPr>
            <a:spLocks noGrp="1"/>
          </p:cNvSpPr>
          <p:nvPr>
            <p:ph idx="1"/>
          </p:nvPr>
        </p:nvSpPr>
        <p:spPr>
          <a:xfrm>
            <a:off x="76200" y="1371600"/>
            <a:ext cx="9144000" cy="5334000"/>
          </a:xfrm>
        </p:spPr>
        <p:txBody>
          <a:bodyPr>
            <a:normAutofit fontScale="92500" lnSpcReduction="20000"/>
          </a:bodyPr>
          <a:lstStyle/>
          <a:p>
            <a:r>
              <a:rPr lang="en-US" sz="2200" dirty="0">
                <a:latin typeface="Imprint MT Shadow" pitchFamily="82" charset="0"/>
              </a:rPr>
              <a:t>Edgar Poe was </a:t>
            </a:r>
            <a:r>
              <a:rPr lang="en-US" sz="2200" dirty="0" smtClean="0">
                <a:latin typeface="Imprint MT Shadow" pitchFamily="82" charset="0"/>
              </a:rPr>
              <a:t>born </a:t>
            </a:r>
            <a:r>
              <a:rPr lang="en-US" sz="2200" dirty="0">
                <a:latin typeface="Imprint MT Shadow" pitchFamily="82" charset="0"/>
              </a:rPr>
              <a:t>in Boston on January 19, 1809</a:t>
            </a:r>
            <a:r>
              <a:rPr lang="en-US" sz="2200" dirty="0" smtClean="0">
                <a:latin typeface="Imprint MT Shadow" pitchFamily="82" charset="0"/>
              </a:rPr>
              <a:t>.</a:t>
            </a:r>
          </a:p>
          <a:p>
            <a:pPr marL="45720" indent="0">
              <a:buNone/>
            </a:pPr>
            <a:endParaRPr lang="en-US" sz="2200" dirty="0" smtClean="0">
              <a:latin typeface="Imprint MT Shadow" pitchFamily="82" charset="0"/>
            </a:endParaRPr>
          </a:p>
          <a:p>
            <a:r>
              <a:rPr lang="en-US" sz="2200" dirty="0">
                <a:latin typeface="Imprint MT Shadow" pitchFamily="82" charset="0"/>
              </a:rPr>
              <a:t>His parents were David and Elizabeth Poe</a:t>
            </a:r>
            <a:r>
              <a:rPr lang="en-US" sz="2200" dirty="0" smtClean="0">
                <a:latin typeface="Imprint MT Shadow" pitchFamily="82" charset="0"/>
              </a:rPr>
              <a:t>.</a:t>
            </a:r>
          </a:p>
          <a:p>
            <a:pPr marL="45720" indent="0">
              <a:buNone/>
            </a:pPr>
            <a:endParaRPr lang="en-US" sz="2200" dirty="0" smtClean="0">
              <a:latin typeface="Imprint MT Shadow" pitchFamily="82" charset="0"/>
            </a:endParaRPr>
          </a:p>
          <a:p>
            <a:r>
              <a:rPr lang="en-US" sz="2200" dirty="0">
                <a:latin typeface="Imprint MT Shadow" pitchFamily="82" charset="0"/>
              </a:rPr>
              <a:t>Elizabeth Arnold came to the U.S. from England in 1796 and married David Poe after her first husband died in 1805</a:t>
            </a:r>
            <a:r>
              <a:rPr lang="en-US" sz="2200" dirty="0" smtClean="0">
                <a:latin typeface="Imprint MT Shadow" pitchFamily="82" charset="0"/>
              </a:rPr>
              <a:t>.</a:t>
            </a:r>
          </a:p>
          <a:p>
            <a:pPr marL="45720" indent="0">
              <a:buNone/>
            </a:pPr>
            <a:r>
              <a:rPr lang="en-US" sz="2200" dirty="0" smtClean="0">
                <a:latin typeface="Imprint MT Shadow" pitchFamily="82" charset="0"/>
              </a:rPr>
              <a:t> </a:t>
            </a:r>
          </a:p>
          <a:p>
            <a:r>
              <a:rPr lang="en-US" sz="2200" dirty="0" smtClean="0">
                <a:latin typeface="Imprint MT Shadow" pitchFamily="82" charset="0"/>
              </a:rPr>
              <a:t>They </a:t>
            </a:r>
            <a:r>
              <a:rPr lang="en-US" sz="2200" dirty="0">
                <a:latin typeface="Imprint MT Shadow" pitchFamily="82" charset="0"/>
              </a:rPr>
              <a:t>had three children, Henry, Edgar, and Rosalie</a:t>
            </a:r>
            <a:r>
              <a:rPr lang="en-US" sz="2200" dirty="0" smtClean="0">
                <a:latin typeface="Imprint MT Shadow" pitchFamily="82" charset="0"/>
              </a:rPr>
              <a:t>.</a:t>
            </a:r>
          </a:p>
          <a:p>
            <a:pPr marL="45720" indent="0">
              <a:buNone/>
            </a:pPr>
            <a:endParaRPr lang="en-US" sz="2200" dirty="0" smtClean="0">
              <a:latin typeface="Imprint MT Shadow" pitchFamily="82" charset="0"/>
            </a:endParaRPr>
          </a:p>
          <a:p>
            <a:r>
              <a:rPr lang="en-US" sz="2200" dirty="0">
                <a:latin typeface="Imprint MT Shadow" pitchFamily="82" charset="0"/>
              </a:rPr>
              <a:t>Elizabeth Poe died in 1811, when Edgar was 2 years old</a:t>
            </a:r>
            <a:r>
              <a:rPr lang="en-US" sz="2200" dirty="0" smtClean="0">
                <a:latin typeface="Imprint MT Shadow" pitchFamily="82" charset="0"/>
              </a:rPr>
              <a:t>.</a:t>
            </a:r>
          </a:p>
          <a:p>
            <a:pPr marL="45720" indent="0">
              <a:buNone/>
            </a:pPr>
            <a:endParaRPr lang="en-US" sz="2200" dirty="0" smtClean="0">
              <a:latin typeface="Imprint MT Shadow" pitchFamily="82" charset="0"/>
            </a:endParaRPr>
          </a:p>
          <a:p>
            <a:r>
              <a:rPr lang="en-US" sz="2200" dirty="0" smtClean="0">
                <a:latin typeface="Imprint MT Shadow" pitchFamily="82" charset="0"/>
              </a:rPr>
              <a:t>Elizabeth </a:t>
            </a:r>
            <a:r>
              <a:rPr lang="en-US" sz="2200" dirty="0">
                <a:latin typeface="Imprint MT Shadow" pitchFamily="82" charset="0"/>
              </a:rPr>
              <a:t>separated from her husband and had taken her three kids with her. Henry went to live with his grandparents while Edgar was adopted by Mr. and Mrs. John Allan and Rosalie was taken in by another family. John Allan was a successful merchant, so Edgar grew up in good surroundings and went to good schools.</a:t>
            </a:r>
            <a:br>
              <a:rPr lang="en-US" sz="2200" dirty="0">
                <a:latin typeface="Imprint MT Shadow" pitchFamily="82" charset="0"/>
              </a:rPr>
            </a:br>
            <a:r>
              <a:rPr lang="en-US" sz="2200" dirty="0">
                <a:latin typeface="Imprint MT Shadow" pitchFamily="82" charset="0"/>
              </a:rPr>
              <a:t/>
            </a:r>
            <a:br>
              <a:rPr lang="en-US" sz="2200" dirty="0">
                <a:latin typeface="Imprint MT Shadow" pitchFamily="82" charset="0"/>
              </a:rPr>
            </a:br>
            <a:r>
              <a:rPr lang="en-US" sz="2200" dirty="0">
                <a:latin typeface="Imprint MT Shadow" pitchFamily="82" charset="0"/>
              </a:rPr>
              <a:t/>
            </a:r>
            <a:br>
              <a:rPr lang="en-US" sz="2200" dirty="0">
                <a:latin typeface="Imprint MT Shadow" pitchFamily="82" charset="0"/>
              </a:rPr>
            </a:br>
            <a:endParaRPr lang="en-US" sz="2200" dirty="0">
              <a:latin typeface="Imprint MT Shadow" pitchFamily="82" charset="0"/>
            </a:endParaRPr>
          </a:p>
        </p:txBody>
      </p:sp>
    </p:spTree>
    <p:extLst>
      <p:ext uri="{BB962C8B-B14F-4D97-AF65-F5344CB8AC3E}">
        <p14:creationId xmlns:p14="http://schemas.microsoft.com/office/powerpoint/2010/main" val="1609313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35" y="76200"/>
            <a:ext cx="7315200" cy="1154097"/>
          </a:xfrm>
        </p:spPr>
        <p:txBody>
          <a:bodyPr/>
          <a:lstStyle/>
          <a:p>
            <a:pPr algn="ctr"/>
            <a:r>
              <a:rPr lang="en-US" dirty="0" smtClean="0">
                <a:latin typeface="Imprint MT Shadow" pitchFamily="82" charset="0"/>
              </a:rPr>
              <a:t>Childhood Continues… </a:t>
            </a:r>
            <a:endParaRPr lang="en-US" dirty="0">
              <a:latin typeface="Imprint MT Shadow" pitchFamily="82" charset="0"/>
            </a:endParaRPr>
          </a:p>
        </p:txBody>
      </p:sp>
      <p:sp>
        <p:nvSpPr>
          <p:cNvPr id="3" name="Content Placeholder 2"/>
          <p:cNvSpPr>
            <a:spLocks noGrp="1"/>
          </p:cNvSpPr>
          <p:nvPr>
            <p:ph idx="1"/>
          </p:nvPr>
        </p:nvSpPr>
        <p:spPr>
          <a:xfrm>
            <a:off x="304800" y="1600200"/>
            <a:ext cx="8769178" cy="4953000"/>
          </a:xfrm>
        </p:spPr>
        <p:txBody>
          <a:bodyPr>
            <a:normAutofit fontScale="92500"/>
          </a:bodyPr>
          <a:lstStyle/>
          <a:p>
            <a:r>
              <a:rPr lang="en-US" dirty="0">
                <a:latin typeface="Imprint MT Shadow" pitchFamily="82" charset="0"/>
              </a:rPr>
              <a:t>When Poe was 6, he went to school in England for 5 years. He learned Latin and French, as well as math and history. </a:t>
            </a:r>
          </a:p>
          <a:p>
            <a:pPr marL="45720" indent="0">
              <a:buNone/>
            </a:pPr>
            <a:endParaRPr lang="en-US" dirty="0" smtClean="0">
              <a:latin typeface="Imprint MT Shadow" pitchFamily="82" charset="0"/>
            </a:endParaRPr>
          </a:p>
          <a:p>
            <a:r>
              <a:rPr lang="en-US" dirty="0" smtClean="0">
                <a:latin typeface="Imprint MT Shadow" pitchFamily="82" charset="0"/>
              </a:rPr>
              <a:t>He </a:t>
            </a:r>
            <a:r>
              <a:rPr lang="en-US" dirty="0">
                <a:latin typeface="Imprint MT Shadow" pitchFamily="82" charset="0"/>
              </a:rPr>
              <a:t>later returned to school in America and continued his studies.  </a:t>
            </a:r>
            <a:endParaRPr lang="en-US" dirty="0" smtClean="0">
              <a:latin typeface="Imprint MT Shadow" pitchFamily="82" charset="0"/>
            </a:endParaRPr>
          </a:p>
          <a:p>
            <a:pPr marL="45720" indent="0">
              <a:buNone/>
            </a:pPr>
            <a:endParaRPr lang="en-US" dirty="0" smtClean="0">
              <a:latin typeface="Imprint MT Shadow" pitchFamily="82" charset="0"/>
            </a:endParaRPr>
          </a:p>
          <a:p>
            <a:r>
              <a:rPr lang="en-US" dirty="0" smtClean="0">
                <a:latin typeface="Imprint MT Shadow" pitchFamily="82" charset="0"/>
              </a:rPr>
              <a:t>He also </a:t>
            </a:r>
            <a:r>
              <a:rPr lang="en-US" dirty="0">
                <a:latin typeface="Imprint MT Shadow" pitchFamily="82" charset="0"/>
              </a:rPr>
              <a:t>went to the University of Virginia in </a:t>
            </a:r>
            <a:r>
              <a:rPr lang="en-US" dirty="0" smtClean="0">
                <a:latin typeface="Imprint MT Shadow" pitchFamily="82" charset="0"/>
              </a:rPr>
              <a:t>1826</a:t>
            </a:r>
            <a:r>
              <a:rPr lang="en-US" dirty="0">
                <a:latin typeface="Imprint MT Shadow" pitchFamily="82" charset="0"/>
              </a:rPr>
              <a:t> </a:t>
            </a:r>
            <a:r>
              <a:rPr lang="en-US" dirty="0" smtClean="0">
                <a:latin typeface="Imprint MT Shadow" pitchFamily="82" charset="0"/>
              </a:rPr>
              <a:t>when he was </a:t>
            </a:r>
            <a:r>
              <a:rPr lang="en-US" dirty="0">
                <a:latin typeface="Imprint MT Shadow" pitchFamily="82" charset="0"/>
              </a:rPr>
              <a:t>17. </a:t>
            </a:r>
            <a:endParaRPr lang="en-US" dirty="0" smtClean="0">
              <a:latin typeface="Imprint MT Shadow" pitchFamily="82" charset="0"/>
            </a:endParaRPr>
          </a:p>
          <a:p>
            <a:pPr marL="45720" indent="0">
              <a:buNone/>
            </a:pPr>
            <a:endParaRPr lang="en-US" dirty="0" smtClean="0">
              <a:latin typeface="Imprint MT Shadow" pitchFamily="82" charset="0"/>
            </a:endParaRPr>
          </a:p>
          <a:p>
            <a:r>
              <a:rPr lang="en-US" dirty="0" smtClean="0">
                <a:latin typeface="Imprint MT Shadow" pitchFamily="82" charset="0"/>
              </a:rPr>
              <a:t>Edgar </a:t>
            </a:r>
            <a:r>
              <a:rPr lang="en-US" dirty="0">
                <a:latin typeface="Imprint MT Shadow" pitchFamily="82" charset="0"/>
              </a:rPr>
              <a:t>had done well in Latin and French, he started to drink heavily and quickly became in debt. He had to quit school less than a year later.</a:t>
            </a:r>
            <a:br>
              <a:rPr lang="en-US" dirty="0">
                <a:latin typeface="Imprint MT Shadow" pitchFamily="82" charset="0"/>
              </a:rPr>
            </a:br>
            <a:r>
              <a:rPr lang="en-US" dirty="0">
                <a:latin typeface="Imprint MT Shadow" pitchFamily="82" charset="0"/>
              </a:rPr>
              <a:t/>
            </a:r>
            <a:br>
              <a:rPr lang="en-US" dirty="0">
                <a:latin typeface="Imprint MT Shadow" pitchFamily="82" charset="0"/>
              </a:rPr>
            </a:br>
            <a:endParaRPr lang="en-US" dirty="0">
              <a:latin typeface="Imprint MT Shadow" pitchFamily="82" charset="0"/>
            </a:endParaRPr>
          </a:p>
        </p:txBody>
      </p:sp>
    </p:spTree>
    <p:extLst>
      <p:ext uri="{BB962C8B-B14F-4D97-AF65-F5344CB8AC3E}">
        <p14:creationId xmlns:p14="http://schemas.microsoft.com/office/powerpoint/2010/main" val="3919446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7315200" cy="1154097"/>
          </a:xfrm>
        </p:spPr>
        <p:txBody>
          <a:bodyPr>
            <a:normAutofit/>
          </a:bodyPr>
          <a:lstStyle/>
          <a:p>
            <a:pPr algn="ctr"/>
            <a:r>
              <a:rPr lang="en-US" sz="4800" dirty="0" smtClean="0">
                <a:latin typeface="Imprint MT Shadow" pitchFamily="82" charset="0"/>
              </a:rPr>
              <a:t>His Short Army Life</a:t>
            </a:r>
            <a:endParaRPr lang="en-US" sz="4800" dirty="0">
              <a:latin typeface="Imprint MT Shadow" pitchFamily="82" charset="0"/>
            </a:endParaRPr>
          </a:p>
        </p:txBody>
      </p:sp>
      <p:sp>
        <p:nvSpPr>
          <p:cNvPr id="3" name="Content Placeholder 2"/>
          <p:cNvSpPr>
            <a:spLocks noGrp="1"/>
          </p:cNvSpPr>
          <p:nvPr>
            <p:ph sz="quarter" idx="13"/>
          </p:nvPr>
        </p:nvSpPr>
        <p:spPr>
          <a:xfrm>
            <a:off x="914400" y="2209800"/>
            <a:ext cx="7010400" cy="3733800"/>
          </a:xfrm>
        </p:spPr>
        <p:txBody>
          <a:bodyPr>
            <a:normAutofit fontScale="92500"/>
          </a:bodyPr>
          <a:lstStyle/>
          <a:p>
            <a:r>
              <a:rPr lang="en-US" dirty="0" smtClean="0">
                <a:latin typeface="Imprint MT Shadow" pitchFamily="82" charset="0"/>
              </a:rPr>
              <a:t>The fact he had no money and no job skills; Edgar </a:t>
            </a:r>
            <a:r>
              <a:rPr lang="en-US" dirty="0">
                <a:latin typeface="Imprint MT Shadow" pitchFamily="82" charset="0"/>
              </a:rPr>
              <a:t>went to Boston and joined the U.S. Army in </a:t>
            </a:r>
            <a:r>
              <a:rPr lang="en-US" dirty="0" smtClean="0">
                <a:latin typeface="Imprint MT Shadow" pitchFamily="82" charset="0"/>
              </a:rPr>
              <a:t>1827</a:t>
            </a:r>
            <a:r>
              <a:rPr lang="en-US" dirty="0">
                <a:latin typeface="Imprint MT Shadow" pitchFamily="82" charset="0"/>
              </a:rPr>
              <a:t> </a:t>
            </a:r>
            <a:r>
              <a:rPr lang="en-US" dirty="0" smtClean="0">
                <a:latin typeface="Imprint MT Shadow" pitchFamily="82" charset="0"/>
              </a:rPr>
              <a:t>when he was 18.</a:t>
            </a:r>
          </a:p>
          <a:p>
            <a:endParaRPr lang="en-US" dirty="0" smtClean="0">
              <a:latin typeface="Imprint MT Shadow" pitchFamily="82" charset="0"/>
            </a:endParaRPr>
          </a:p>
          <a:p>
            <a:r>
              <a:rPr lang="en-US" dirty="0" smtClean="0">
                <a:latin typeface="Imprint MT Shadow" pitchFamily="82" charset="0"/>
              </a:rPr>
              <a:t>He attained </a:t>
            </a:r>
            <a:r>
              <a:rPr lang="en-US" dirty="0">
                <a:latin typeface="Imprint MT Shadow" pitchFamily="82" charset="0"/>
              </a:rPr>
              <a:t>the rank of sergeant major</a:t>
            </a:r>
            <a:r>
              <a:rPr lang="en-US" dirty="0" smtClean="0">
                <a:latin typeface="Imprint MT Shadow" pitchFamily="82" charset="0"/>
              </a:rPr>
              <a:t>.</a:t>
            </a:r>
          </a:p>
          <a:p>
            <a:endParaRPr lang="en-US" dirty="0">
              <a:latin typeface="Imprint MT Shadow" pitchFamily="82" charset="0"/>
            </a:endParaRPr>
          </a:p>
          <a:p>
            <a:r>
              <a:rPr lang="en-US" dirty="0" smtClean="0">
                <a:latin typeface="Imprint MT Shadow" pitchFamily="82" charset="0"/>
              </a:rPr>
              <a:t>It was thought he was purposely breaking the rules </a:t>
            </a:r>
            <a:r>
              <a:rPr lang="en-US" dirty="0" smtClean="0"/>
              <a:t>and </a:t>
            </a:r>
            <a:r>
              <a:rPr lang="en-US" dirty="0">
                <a:latin typeface="Imprint MT Shadow" pitchFamily="82" charset="0"/>
              </a:rPr>
              <a:t>ignored his duties so he would be </a:t>
            </a:r>
            <a:r>
              <a:rPr lang="en-US" dirty="0" smtClean="0">
                <a:latin typeface="Imprint MT Shadow" pitchFamily="82" charset="0"/>
              </a:rPr>
              <a:t>dismissed because John Allan wouldn’t send him any money. </a:t>
            </a:r>
            <a:r>
              <a:rPr lang="en-US" dirty="0">
                <a:latin typeface="Imprint MT Shadow" pitchFamily="82" charset="0"/>
              </a:rPr>
              <a:t/>
            </a:r>
            <a:br>
              <a:rPr lang="en-US" dirty="0">
                <a:latin typeface="Imprint MT Shadow" pitchFamily="82" charset="0"/>
              </a:rPr>
            </a:br>
            <a:endParaRPr lang="en-US" dirty="0">
              <a:latin typeface="Imprint MT Shadow" pitchFamily="82" charset="0"/>
            </a:endParaRPr>
          </a:p>
        </p:txBody>
      </p:sp>
    </p:spTree>
    <p:extLst>
      <p:ext uri="{BB962C8B-B14F-4D97-AF65-F5344CB8AC3E}">
        <p14:creationId xmlns:p14="http://schemas.microsoft.com/office/powerpoint/2010/main" val="14263298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7315200" cy="1154097"/>
          </a:xfrm>
        </p:spPr>
        <p:txBody>
          <a:bodyPr>
            <a:normAutofit fontScale="90000"/>
          </a:bodyPr>
          <a:lstStyle/>
          <a:p>
            <a:pPr algn="ctr"/>
            <a:r>
              <a:rPr lang="en-US" dirty="0"/>
              <a:t/>
            </a:r>
            <a:br>
              <a:rPr lang="en-US" dirty="0"/>
            </a:br>
            <a:r>
              <a:rPr lang="en-US" dirty="0"/>
              <a:t/>
            </a:r>
            <a:br>
              <a:rPr lang="en-US" dirty="0"/>
            </a:br>
            <a:r>
              <a:rPr lang="en-US" sz="4900" dirty="0" smtClean="0">
                <a:latin typeface="Imprint MT Shadow" pitchFamily="82" charset="0"/>
              </a:rPr>
              <a:t>A Struggling Writer </a:t>
            </a:r>
            <a:endParaRPr lang="en-US" sz="4900" dirty="0">
              <a:latin typeface="Imprint MT Shadow" pitchFamily="82" charset="0"/>
            </a:endParaRPr>
          </a:p>
        </p:txBody>
      </p:sp>
      <p:sp>
        <p:nvSpPr>
          <p:cNvPr id="3" name="Content Placeholder 2"/>
          <p:cNvSpPr>
            <a:spLocks noGrp="1"/>
          </p:cNvSpPr>
          <p:nvPr>
            <p:ph idx="1"/>
          </p:nvPr>
        </p:nvSpPr>
        <p:spPr>
          <a:xfrm>
            <a:off x="304800" y="1828800"/>
            <a:ext cx="7315200" cy="4953000"/>
          </a:xfrm>
        </p:spPr>
        <p:txBody>
          <a:bodyPr>
            <a:normAutofit fontScale="85000" lnSpcReduction="10000"/>
          </a:bodyPr>
          <a:lstStyle/>
          <a:p>
            <a:r>
              <a:rPr lang="en-US" sz="2600" dirty="0" smtClean="0">
                <a:latin typeface="Imprint MT Shadow" pitchFamily="82" charset="0"/>
              </a:rPr>
              <a:t>In </a:t>
            </a:r>
            <a:r>
              <a:rPr lang="en-US" sz="2600" dirty="0">
                <a:latin typeface="Imprint MT Shadow" pitchFamily="82" charset="0"/>
              </a:rPr>
              <a:t>1831, Edgar Allan Poe went to New York City where he had some of his poetry published. </a:t>
            </a:r>
            <a:endParaRPr lang="en-US" sz="2600" dirty="0" smtClean="0">
              <a:latin typeface="Imprint MT Shadow" pitchFamily="82" charset="0"/>
            </a:endParaRPr>
          </a:p>
          <a:p>
            <a:endParaRPr lang="en-US" sz="2600" dirty="0">
              <a:latin typeface="Imprint MT Shadow" pitchFamily="82" charset="0"/>
            </a:endParaRPr>
          </a:p>
          <a:p>
            <a:r>
              <a:rPr lang="en-US" sz="2400" dirty="0" smtClean="0">
                <a:latin typeface="Imprint MT Shadow" pitchFamily="82" charset="0"/>
              </a:rPr>
              <a:t>He </a:t>
            </a:r>
            <a:r>
              <a:rPr lang="en-US" sz="2400" dirty="0">
                <a:latin typeface="Imprint MT Shadow" pitchFamily="82" charset="0"/>
              </a:rPr>
              <a:t>submitted stories to a number of magazines and they were all rejected</a:t>
            </a:r>
            <a:r>
              <a:rPr lang="en-US" sz="2400" dirty="0" smtClean="0">
                <a:latin typeface="Imprint MT Shadow" pitchFamily="82" charset="0"/>
              </a:rPr>
              <a:t>.</a:t>
            </a:r>
          </a:p>
          <a:p>
            <a:pPr marL="45720" indent="0">
              <a:buNone/>
            </a:pPr>
            <a:r>
              <a:rPr lang="en-US" sz="2400" dirty="0" smtClean="0">
                <a:latin typeface="Imprint MT Shadow" pitchFamily="82" charset="0"/>
              </a:rPr>
              <a:t> </a:t>
            </a:r>
          </a:p>
          <a:p>
            <a:r>
              <a:rPr lang="en-US" sz="2400" dirty="0" smtClean="0">
                <a:latin typeface="Imprint MT Shadow" pitchFamily="82" charset="0"/>
              </a:rPr>
              <a:t>Poe </a:t>
            </a:r>
            <a:r>
              <a:rPr lang="en-US" sz="2400" dirty="0">
                <a:latin typeface="Imprint MT Shadow" pitchFamily="82" charset="0"/>
              </a:rPr>
              <a:t>had no friends, no job, and was in financial trouble. He sent a letter to John Allan begging for help but none came. </a:t>
            </a:r>
          </a:p>
          <a:p>
            <a:pPr marL="45720" indent="0">
              <a:buNone/>
            </a:pPr>
            <a:endParaRPr lang="en-US" sz="2400" dirty="0" smtClean="0">
              <a:latin typeface="Imprint MT Shadow" pitchFamily="82" charset="0"/>
            </a:endParaRPr>
          </a:p>
          <a:p>
            <a:r>
              <a:rPr lang="en-US" sz="2400" dirty="0" smtClean="0">
                <a:latin typeface="Imprint MT Shadow" pitchFamily="82" charset="0"/>
              </a:rPr>
              <a:t>John Allan later </a:t>
            </a:r>
            <a:r>
              <a:rPr lang="en-US" sz="2400" dirty="0">
                <a:latin typeface="Imprint MT Shadow" pitchFamily="82" charset="0"/>
              </a:rPr>
              <a:t>died in 1834 </a:t>
            </a:r>
            <a:r>
              <a:rPr lang="en-US" sz="2400" dirty="0" smtClean="0">
                <a:latin typeface="Imprint MT Shadow" pitchFamily="82" charset="0"/>
              </a:rPr>
              <a:t>he </a:t>
            </a:r>
            <a:r>
              <a:rPr lang="en-US" sz="2400" dirty="0">
                <a:latin typeface="Imprint MT Shadow" pitchFamily="82" charset="0"/>
              </a:rPr>
              <a:t>did not mention Edgar in his </a:t>
            </a:r>
            <a:r>
              <a:rPr lang="en-US" sz="2400" dirty="0" smtClean="0">
                <a:latin typeface="Imprint MT Shadow" pitchFamily="82" charset="0"/>
              </a:rPr>
              <a:t>will.</a:t>
            </a:r>
          </a:p>
          <a:p>
            <a:endParaRPr lang="en-US" sz="2400" dirty="0">
              <a:latin typeface="Imprint MT Shadow" pitchFamily="82" charset="0"/>
            </a:endParaRPr>
          </a:p>
          <a:p>
            <a:r>
              <a:rPr lang="en-US" sz="2400" dirty="0" smtClean="0">
                <a:latin typeface="Imprint MT Shadow" pitchFamily="82" charset="0"/>
              </a:rPr>
              <a:t>In </a:t>
            </a:r>
            <a:r>
              <a:rPr lang="en-US" sz="2400" dirty="0">
                <a:latin typeface="Imprint MT Shadow" pitchFamily="82" charset="0"/>
              </a:rPr>
              <a:t>1835, Edgar finally got a job as an editor of a newspaper because of a contest he won with his </a:t>
            </a:r>
            <a:r>
              <a:rPr lang="en-US" sz="2400" dirty="0" smtClean="0">
                <a:latin typeface="Imprint MT Shadow" pitchFamily="82" charset="0"/>
              </a:rPr>
              <a:t>story, “The Manuscript Found in a Bottle.”</a:t>
            </a:r>
            <a:endParaRPr lang="en-US" sz="2400" dirty="0">
              <a:latin typeface="Imprint MT Shadow" pitchFamily="82" charset="0"/>
            </a:endParaRPr>
          </a:p>
        </p:txBody>
      </p:sp>
    </p:spTree>
    <p:extLst>
      <p:ext uri="{BB962C8B-B14F-4D97-AF65-F5344CB8AC3E}">
        <p14:creationId xmlns:p14="http://schemas.microsoft.com/office/powerpoint/2010/main" val="3442556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7315200" cy="1154097"/>
          </a:xfrm>
        </p:spPr>
        <p:txBody>
          <a:bodyPr>
            <a:normAutofit/>
          </a:bodyPr>
          <a:lstStyle/>
          <a:p>
            <a:pPr algn="ctr"/>
            <a:r>
              <a:rPr lang="en-US" sz="4400" dirty="0" smtClean="0">
                <a:latin typeface="Imprint MT Shadow" pitchFamily="82" charset="0"/>
              </a:rPr>
              <a:t>Next Stages in Life</a:t>
            </a:r>
            <a:endParaRPr lang="en-US" sz="4400" dirty="0">
              <a:latin typeface="Imprint MT Shadow" pitchFamily="82" charset="0"/>
            </a:endParaRPr>
          </a:p>
        </p:txBody>
      </p:sp>
      <p:sp>
        <p:nvSpPr>
          <p:cNvPr id="4" name="Content Placeholder 3"/>
          <p:cNvSpPr>
            <a:spLocks noGrp="1"/>
          </p:cNvSpPr>
          <p:nvPr>
            <p:ph sz="quarter" idx="13"/>
          </p:nvPr>
        </p:nvSpPr>
        <p:spPr>
          <a:xfrm>
            <a:off x="304800" y="1447800"/>
            <a:ext cx="7848600" cy="5105400"/>
          </a:xfrm>
        </p:spPr>
        <p:txBody>
          <a:bodyPr>
            <a:normAutofit fontScale="85000" lnSpcReduction="10000"/>
          </a:bodyPr>
          <a:lstStyle/>
          <a:p>
            <a:r>
              <a:rPr lang="en-US" dirty="0" smtClean="0">
                <a:latin typeface="Imprint MT Shadow" pitchFamily="82" charset="0"/>
              </a:rPr>
              <a:t>Poe then got married to </a:t>
            </a:r>
            <a:r>
              <a:rPr lang="en-US" dirty="0">
                <a:latin typeface="Imprint MT Shadow" pitchFamily="82" charset="0"/>
              </a:rPr>
              <a:t>his cousin, Virginia. He was 27 and she was 13</a:t>
            </a:r>
            <a:r>
              <a:rPr lang="en-US" dirty="0" smtClean="0">
                <a:latin typeface="Imprint MT Shadow" pitchFamily="82" charset="0"/>
              </a:rPr>
              <a:t>.</a:t>
            </a:r>
          </a:p>
          <a:p>
            <a:pPr marL="68580" indent="0">
              <a:buNone/>
            </a:pPr>
            <a:endParaRPr lang="en-US" dirty="0">
              <a:latin typeface="Imprint MT Shadow" pitchFamily="82" charset="0"/>
            </a:endParaRPr>
          </a:p>
          <a:p>
            <a:r>
              <a:rPr lang="en-US" dirty="0">
                <a:latin typeface="Imprint MT Shadow" pitchFamily="82" charset="0"/>
              </a:rPr>
              <a:t>Poe left the paper in early 1836, complaining of the poor salary. </a:t>
            </a:r>
            <a:endParaRPr lang="en-US" dirty="0" smtClean="0">
              <a:latin typeface="Imprint MT Shadow" pitchFamily="82" charset="0"/>
            </a:endParaRPr>
          </a:p>
          <a:p>
            <a:pPr marL="68580" indent="0">
              <a:buNone/>
            </a:pPr>
            <a:endParaRPr lang="en-US" dirty="0">
              <a:latin typeface="Imprint MT Shadow" pitchFamily="82" charset="0"/>
            </a:endParaRPr>
          </a:p>
          <a:p>
            <a:r>
              <a:rPr lang="en-US" dirty="0" smtClean="0">
                <a:latin typeface="Imprint MT Shadow" pitchFamily="82" charset="0"/>
              </a:rPr>
              <a:t>In </a:t>
            </a:r>
            <a:r>
              <a:rPr lang="en-US" dirty="0">
                <a:latin typeface="Imprint MT Shadow" pitchFamily="82" charset="0"/>
              </a:rPr>
              <a:t>1837, Edgar went to New </a:t>
            </a:r>
            <a:r>
              <a:rPr lang="en-US" dirty="0" smtClean="0">
                <a:latin typeface="Imprint MT Shadow" pitchFamily="82" charset="0"/>
              </a:rPr>
              <a:t>York  he </a:t>
            </a:r>
            <a:r>
              <a:rPr lang="en-US" dirty="0">
                <a:latin typeface="Imprint MT Shadow" pitchFamily="82" charset="0"/>
              </a:rPr>
              <a:t>wrote "The Narrative of Arthur Gordon Pym" but he could not find any financial success. </a:t>
            </a:r>
            <a:endParaRPr lang="en-US" dirty="0" smtClean="0">
              <a:latin typeface="Imprint MT Shadow" pitchFamily="82" charset="0"/>
            </a:endParaRPr>
          </a:p>
          <a:p>
            <a:endParaRPr lang="en-US" dirty="0">
              <a:latin typeface="Imprint MT Shadow" pitchFamily="82" charset="0"/>
            </a:endParaRPr>
          </a:p>
          <a:p>
            <a:r>
              <a:rPr lang="en-US" dirty="0" smtClean="0">
                <a:latin typeface="Imprint MT Shadow" pitchFamily="82" charset="0"/>
              </a:rPr>
              <a:t>He </a:t>
            </a:r>
            <a:r>
              <a:rPr lang="en-US" dirty="0">
                <a:latin typeface="Imprint MT Shadow" pitchFamily="82" charset="0"/>
              </a:rPr>
              <a:t>moved to Philadelphia in 1838 where he wrote "</a:t>
            </a:r>
            <a:r>
              <a:rPr lang="en-US" dirty="0" smtClean="0">
                <a:latin typeface="Imprint MT Shadow" pitchFamily="82" charset="0"/>
              </a:rPr>
              <a:t>Ligeia" and  “The Haunted Palace.”</a:t>
            </a:r>
          </a:p>
          <a:p>
            <a:endParaRPr lang="en-US" dirty="0">
              <a:latin typeface="Imprint MT Shadow" pitchFamily="82" charset="0"/>
            </a:endParaRPr>
          </a:p>
          <a:p>
            <a:r>
              <a:rPr lang="en-US" dirty="0" smtClean="0">
                <a:latin typeface="Imprint MT Shadow" pitchFamily="82" charset="0"/>
              </a:rPr>
              <a:t>His </a:t>
            </a:r>
            <a:r>
              <a:rPr lang="en-US" dirty="0">
                <a:latin typeface="Imprint MT Shadow" pitchFamily="82" charset="0"/>
              </a:rPr>
              <a:t>first volume of short stories, "Tales of the Grotesque and Arabesque" was published in 1839. Poe received the copyright and 20 copies of the book, but no money.</a:t>
            </a:r>
            <a:br>
              <a:rPr lang="en-US" dirty="0">
                <a:latin typeface="Imprint MT Shadow" pitchFamily="82" charset="0"/>
              </a:rPr>
            </a:br>
            <a:r>
              <a:rPr lang="en-US" dirty="0">
                <a:latin typeface="Imprint MT Shadow" pitchFamily="82" charset="0"/>
              </a:rPr>
              <a:t/>
            </a:r>
            <a:br>
              <a:rPr lang="en-US" dirty="0">
                <a:latin typeface="Imprint MT Shadow" pitchFamily="82" charset="0"/>
              </a:rPr>
            </a:br>
            <a:endParaRPr lang="en-US" dirty="0">
              <a:latin typeface="Imprint MT Shadow" pitchFamily="82" charset="0"/>
            </a:endParaRPr>
          </a:p>
          <a:p>
            <a:endParaRPr lang="en-US" dirty="0">
              <a:latin typeface="Imprint MT Shadow" pitchFamily="82" charset="0"/>
            </a:endParaRPr>
          </a:p>
          <a:p>
            <a:endParaRPr lang="en-US" dirty="0">
              <a:latin typeface="Imprint MT Shadow" pitchFamily="82" charset="0"/>
            </a:endParaRPr>
          </a:p>
        </p:txBody>
      </p:sp>
    </p:spTree>
    <p:extLst>
      <p:ext uri="{BB962C8B-B14F-4D97-AF65-F5344CB8AC3E}">
        <p14:creationId xmlns:p14="http://schemas.microsoft.com/office/powerpoint/2010/main" val="12964200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57200"/>
            <a:ext cx="7024744" cy="1143000"/>
          </a:xfrm>
        </p:spPr>
        <p:txBody>
          <a:bodyPr>
            <a:normAutofit fontScale="90000"/>
          </a:bodyPr>
          <a:lstStyle/>
          <a:p>
            <a:pPr algn="ctr"/>
            <a:r>
              <a:rPr lang="en-US" dirty="0" smtClean="0">
                <a:latin typeface="Imprint MT Shadow" pitchFamily="82" charset="0"/>
              </a:rPr>
              <a:t/>
            </a:r>
            <a:br>
              <a:rPr lang="en-US" dirty="0" smtClean="0">
                <a:latin typeface="Imprint MT Shadow" pitchFamily="82" charset="0"/>
              </a:rPr>
            </a:br>
            <a:r>
              <a:rPr lang="en-US" sz="8000" dirty="0" smtClean="0">
                <a:latin typeface="Imprint MT Shadow" pitchFamily="82" charset="0"/>
              </a:rPr>
              <a:t>FAME </a:t>
            </a:r>
            <a:endParaRPr lang="en-US" sz="8000" dirty="0">
              <a:latin typeface="Imprint MT Shadow" pitchFamily="82" charset="0"/>
            </a:endParaRPr>
          </a:p>
        </p:txBody>
      </p:sp>
      <p:sp>
        <p:nvSpPr>
          <p:cNvPr id="5" name="Content Placeholder 3"/>
          <p:cNvSpPr>
            <a:spLocks noGrp="1"/>
          </p:cNvSpPr>
          <p:nvPr>
            <p:ph sz="quarter" idx="13"/>
          </p:nvPr>
        </p:nvSpPr>
        <p:spPr>
          <a:xfrm>
            <a:off x="762000" y="1447800"/>
            <a:ext cx="5715000" cy="4434840"/>
          </a:xfrm>
        </p:spPr>
        <p:txBody>
          <a:bodyPr>
            <a:noAutofit/>
          </a:bodyPr>
          <a:lstStyle/>
          <a:p>
            <a:r>
              <a:rPr lang="en-US" sz="2800" dirty="0">
                <a:latin typeface="Imprint MT Shadow" pitchFamily="82" charset="0"/>
              </a:rPr>
              <a:t>It wasn't until the 1845 publication of Poe's famous poem </a:t>
            </a:r>
            <a:r>
              <a:rPr lang="en-US" sz="2800" dirty="0" smtClean="0">
                <a:latin typeface="Imprint MT Shadow" pitchFamily="82" charset="0"/>
              </a:rPr>
              <a:t>“The </a:t>
            </a:r>
            <a:r>
              <a:rPr lang="en-US" sz="2800" dirty="0">
                <a:latin typeface="Imprint MT Shadow" pitchFamily="82" charset="0"/>
              </a:rPr>
              <a:t>Raven" that he achieved the true rise to fame that had been denied him until then. The public's reaction to the poem brought Poe to a new level of recognition and </a:t>
            </a:r>
            <a:r>
              <a:rPr lang="en-US" sz="2800" dirty="0" smtClean="0">
                <a:latin typeface="Imprint MT Shadow" pitchFamily="82" charset="0"/>
              </a:rPr>
              <a:t>“could </a:t>
            </a:r>
            <a:r>
              <a:rPr lang="en-US" sz="2800" dirty="0">
                <a:latin typeface="Imprint MT Shadow" pitchFamily="82" charset="0"/>
              </a:rPr>
              <a:t>be compared to that of some uproariously successful hit song today."</a:t>
            </a:r>
          </a:p>
        </p:txBody>
      </p:sp>
      <p:pic>
        <p:nvPicPr>
          <p:cNvPr id="2050" name="Picture 2" descr="http://ncummings.com/poe/images/rav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3622" y="2971800"/>
            <a:ext cx="2566017" cy="3443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01237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457200"/>
            <a:ext cx="7024744" cy="1143000"/>
          </a:xfrm>
        </p:spPr>
        <p:txBody>
          <a:bodyPr>
            <a:normAutofit/>
          </a:bodyPr>
          <a:lstStyle/>
          <a:p>
            <a:r>
              <a:rPr lang="en-US" sz="4800" dirty="0" smtClean="0">
                <a:latin typeface="Imprint MT Shadow" pitchFamily="82" charset="0"/>
              </a:rPr>
              <a:t>Summary of The Raven</a:t>
            </a:r>
            <a:endParaRPr lang="en-US" sz="4800" dirty="0">
              <a:latin typeface="Imprint MT Shadow" pitchFamily="82" charset="0"/>
            </a:endParaRPr>
          </a:p>
        </p:txBody>
      </p:sp>
      <p:sp>
        <p:nvSpPr>
          <p:cNvPr id="5" name="Content Placeholder 4"/>
          <p:cNvSpPr>
            <a:spLocks noGrp="1"/>
          </p:cNvSpPr>
          <p:nvPr>
            <p:ph sz="half" idx="2"/>
          </p:nvPr>
        </p:nvSpPr>
        <p:spPr>
          <a:xfrm>
            <a:off x="838200" y="1828800"/>
            <a:ext cx="4267200" cy="4267200"/>
          </a:xfrm>
        </p:spPr>
        <p:txBody>
          <a:bodyPr>
            <a:normAutofit/>
          </a:bodyPr>
          <a:lstStyle/>
          <a:p>
            <a:r>
              <a:rPr lang="en-US" sz="2200" dirty="0" smtClean="0">
                <a:latin typeface="Imprint MT Shadow" pitchFamily="82" charset="0"/>
              </a:rPr>
              <a:t>In the story The Raven, the narrator </a:t>
            </a:r>
            <a:r>
              <a:rPr lang="en-US" sz="2200" dirty="0">
                <a:latin typeface="Imprint MT Shadow" pitchFamily="82" charset="0"/>
              </a:rPr>
              <a:t>u</a:t>
            </a:r>
            <a:r>
              <a:rPr lang="en-US" sz="2200" dirty="0" smtClean="0">
                <a:latin typeface="Imprint MT Shadow" pitchFamily="82" charset="0"/>
              </a:rPr>
              <a:t>ndergoes a completely emotional breakdown. He is mournful of his dead wife and is lonely. He created the illusion that a raven is taunting him about never seeing his wife again. He goes through tons of questions hoping the bird will tell him otherwise. The only response the bird gives is “Nevermore”.</a:t>
            </a:r>
            <a:endParaRPr lang="en-US" sz="2200" dirty="0">
              <a:latin typeface="Imprint MT Shadow" pitchFamily="82" charset="0"/>
            </a:endParaRPr>
          </a:p>
        </p:txBody>
      </p:sp>
      <p:pic>
        <p:nvPicPr>
          <p:cNvPr id="3074" name="Picture 2" descr="http://hlinakewiki.wikispaces.com/file/view/raven.jpg/202078348/rav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3505200"/>
            <a:ext cx="3454400" cy="2590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rot="1141148">
            <a:off x="5966458" y="2335285"/>
            <a:ext cx="2286000" cy="523220"/>
          </a:xfrm>
          <a:prstGeom prst="rect">
            <a:avLst/>
          </a:prstGeom>
          <a:noFill/>
        </p:spPr>
        <p:txBody>
          <a:bodyPr wrap="square" rtlCol="0">
            <a:spAutoFit/>
          </a:bodyPr>
          <a:lstStyle/>
          <a:p>
            <a:r>
              <a:rPr lang="en-US" sz="2800" dirty="0" smtClean="0">
                <a:latin typeface="Imprint MT Shadow" pitchFamily="82" charset="0"/>
              </a:rPr>
              <a:t>“Nevermore</a:t>
            </a:r>
            <a:r>
              <a:rPr lang="en-US" dirty="0" smtClean="0">
                <a:latin typeface="Imprint MT Shadow" pitchFamily="82" charset="0"/>
              </a:rPr>
              <a:t>”</a:t>
            </a:r>
            <a:endParaRPr lang="en-US" dirty="0">
              <a:latin typeface="Imprint MT Shadow" pitchFamily="82" charset="0"/>
            </a:endParaRPr>
          </a:p>
        </p:txBody>
      </p:sp>
    </p:spTree>
    <p:extLst>
      <p:ext uri="{BB962C8B-B14F-4D97-AF65-F5344CB8AC3E}">
        <p14:creationId xmlns:p14="http://schemas.microsoft.com/office/powerpoint/2010/main" val="22803406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024744" cy="1143000"/>
          </a:xfrm>
        </p:spPr>
        <p:txBody>
          <a:bodyPr>
            <a:normAutofit/>
          </a:bodyPr>
          <a:lstStyle/>
          <a:p>
            <a:r>
              <a:rPr lang="en-US" sz="4800" dirty="0" smtClean="0">
                <a:latin typeface="Imprint MT Shadow" pitchFamily="82" charset="0"/>
              </a:rPr>
              <a:t>Interesting Facts</a:t>
            </a:r>
            <a:endParaRPr lang="en-US" sz="4800" dirty="0">
              <a:latin typeface="Imprint MT Shadow" pitchFamily="82" charset="0"/>
            </a:endParaRPr>
          </a:p>
        </p:txBody>
      </p:sp>
      <p:sp>
        <p:nvSpPr>
          <p:cNvPr id="3" name="Rectangle 2"/>
          <p:cNvSpPr/>
          <p:nvPr/>
        </p:nvSpPr>
        <p:spPr>
          <a:xfrm rot="662935">
            <a:off x="3733800" y="2362200"/>
            <a:ext cx="4379725" cy="400110"/>
          </a:xfrm>
          <a:prstGeom prst="rect">
            <a:avLst/>
          </a:prstGeom>
        </p:spPr>
        <p:txBody>
          <a:bodyPr wrap="none">
            <a:spAutoFit/>
          </a:bodyPr>
          <a:lstStyle/>
          <a:p>
            <a:r>
              <a:rPr lang="en-US" sz="2000" dirty="0">
                <a:latin typeface="Imprint MT Shadow" pitchFamily="82" charset="0"/>
              </a:rPr>
              <a:t>Poe's young wife died of consumption.</a:t>
            </a:r>
          </a:p>
        </p:txBody>
      </p:sp>
      <p:sp>
        <p:nvSpPr>
          <p:cNvPr id="4" name="TextBox 3"/>
          <p:cNvSpPr txBox="1"/>
          <p:nvPr/>
        </p:nvSpPr>
        <p:spPr>
          <a:xfrm rot="21260844">
            <a:off x="546250" y="2640295"/>
            <a:ext cx="2819400" cy="400110"/>
          </a:xfrm>
          <a:prstGeom prst="rect">
            <a:avLst/>
          </a:prstGeom>
          <a:noFill/>
        </p:spPr>
        <p:txBody>
          <a:bodyPr wrap="square" rtlCol="0">
            <a:spAutoFit/>
          </a:bodyPr>
          <a:lstStyle/>
          <a:p>
            <a:r>
              <a:rPr lang="en-US" sz="2000" dirty="0" smtClean="0">
                <a:latin typeface="Imprint MT Shadow" pitchFamily="82" charset="0"/>
              </a:rPr>
              <a:t>He was a gambler </a:t>
            </a:r>
            <a:endParaRPr lang="en-US" sz="2000" dirty="0">
              <a:latin typeface="Imprint MT Shadow" pitchFamily="82" charset="0"/>
            </a:endParaRPr>
          </a:p>
        </p:txBody>
      </p:sp>
      <p:sp>
        <p:nvSpPr>
          <p:cNvPr id="5" name="Rectangle 4"/>
          <p:cNvSpPr/>
          <p:nvPr/>
        </p:nvSpPr>
        <p:spPr>
          <a:xfrm rot="21326632">
            <a:off x="63350" y="5562600"/>
            <a:ext cx="4572000" cy="707886"/>
          </a:xfrm>
          <a:prstGeom prst="rect">
            <a:avLst/>
          </a:prstGeom>
        </p:spPr>
        <p:txBody>
          <a:bodyPr>
            <a:spAutoFit/>
          </a:bodyPr>
          <a:lstStyle/>
          <a:p>
            <a:r>
              <a:rPr lang="en-US" sz="2000" dirty="0">
                <a:latin typeface="Imprint MT Shadow" pitchFamily="82" charset="0"/>
              </a:rPr>
              <a:t>Poe was working 14 hour days but still couldn't make a living</a:t>
            </a:r>
          </a:p>
        </p:txBody>
      </p:sp>
      <p:sp>
        <p:nvSpPr>
          <p:cNvPr id="6" name="Rectangle 5"/>
          <p:cNvSpPr/>
          <p:nvPr/>
        </p:nvSpPr>
        <p:spPr>
          <a:xfrm rot="822456">
            <a:off x="3274166" y="3422524"/>
            <a:ext cx="5087238" cy="1261884"/>
          </a:xfrm>
          <a:prstGeom prst="rect">
            <a:avLst/>
          </a:prstGeom>
        </p:spPr>
        <p:txBody>
          <a:bodyPr wrap="square">
            <a:spAutoFit/>
          </a:bodyPr>
          <a:lstStyle/>
          <a:p>
            <a:r>
              <a:rPr lang="en-US" sz="2000" dirty="0">
                <a:latin typeface="Imprint MT Shadow" pitchFamily="82" charset="0"/>
              </a:rPr>
              <a:t>Edgar Allan Poe died in the hospital on Sunday, October 7, 1849.</a:t>
            </a:r>
            <a:br>
              <a:rPr lang="en-US" sz="2000" dirty="0">
                <a:latin typeface="Imprint MT Shadow" pitchFamily="82" charset="0"/>
              </a:rPr>
            </a:br>
            <a:r>
              <a:rPr lang="en-US" dirty="0"/>
              <a:t/>
            </a:r>
            <a:br>
              <a:rPr lang="en-US" dirty="0"/>
            </a:br>
            <a:endParaRPr lang="en-US" dirty="0"/>
          </a:p>
        </p:txBody>
      </p:sp>
      <p:sp>
        <p:nvSpPr>
          <p:cNvPr id="7" name="TextBox 6"/>
          <p:cNvSpPr txBox="1"/>
          <p:nvPr/>
        </p:nvSpPr>
        <p:spPr>
          <a:xfrm rot="21179178">
            <a:off x="914915" y="3933317"/>
            <a:ext cx="2082070" cy="1015663"/>
          </a:xfrm>
          <a:prstGeom prst="rect">
            <a:avLst/>
          </a:prstGeom>
          <a:noFill/>
        </p:spPr>
        <p:txBody>
          <a:bodyPr wrap="square" rtlCol="0">
            <a:spAutoFit/>
          </a:bodyPr>
          <a:lstStyle/>
          <a:p>
            <a:r>
              <a:rPr lang="en-US" sz="2000" dirty="0" smtClean="0">
                <a:latin typeface="Imprint MT Shadow" pitchFamily="82" charset="0"/>
              </a:rPr>
              <a:t>They weren’t sure how  Poe really died.</a:t>
            </a:r>
            <a:endParaRPr lang="en-US" sz="2000" dirty="0">
              <a:latin typeface="Imprint MT Shadow" pitchFamily="82" charset="0"/>
            </a:endParaRPr>
          </a:p>
        </p:txBody>
      </p:sp>
    </p:spTree>
    <p:extLst>
      <p:ext uri="{BB962C8B-B14F-4D97-AF65-F5344CB8AC3E}">
        <p14:creationId xmlns:p14="http://schemas.microsoft.com/office/powerpoint/2010/main" val="11199450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113</TotalTime>
  <Words>705</Words>
  <Application>Microsoft Office PowerPoint</Application>
  <PresentationFormat>On-screen Show (4:3)</PresentationFormat>
  <Paragraphs>60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Edgar Allan Poe</vt:lpstr>
      <vt:lpstr>Childhood </vt:lpstr>
      <vt:lpstr>Childhood Continues… </vt:lpstr>
      <vt:lpstr>His Short Army Life</vt:lpstr>
      <vt:lpstr>  A Struggling Writer </vt:lpstr>
      <vt:lpstr>Next Stages in Life</vt:lpstr>
      <vt:lpstr> FAME </vt:lpstr>
      <vt:lpstr>Summary of The Raven</vt:lpstr>
      <vt:lpstr>Interesting Facts</vt:lpstr>
      <vt:lpstr>PowerPoint Presentation</vt:lpstr>
    </vt:vector>
  </TitlesOfParts>
  <Company>Virden Middle School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Edgar Allen Poe</dc:title>
  <dc:creator>lewiskal</dc:creator>
  <cp:lastModifiedBy>lewiskal</cp:lastModifiedBy>
  <cp:revision>13</cp:revision>
  <dcterms:created xsi:type="dcterms:W3CDTF">2011-12-08T16:34:16Z</dcterms:created>
  <dcterms:modified xsi:type="dcterms:W3CDTF">2011-12-13T16:46:40Z</dcterms:modified>
</cp:coreProperties>
</file>